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9" r:id="rId3"/>
    <p:sldId id="270" r:id="rId4"/>
    <p:sldId id="272" r:id="rId5"/>
    <p:sldId id="273" r:id="rId6"/>
    <p:sldId id="257" r:id="rId7"/>
    <p:sldId id="258" r:id="rId8"/>
    <p:sldId id="259" r:id="rId9"/>
    <p:sldId id="267" r:id="rId10"/>
    <p:sldId id="263" r:id="rId11"/>
    <p:sldId id="268" r:id="rId12"/>
    <p:sldId id="264" r:id="rId13"/>
    <p:sldId id="265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CC"/>
    <a:srgbClr val="FFCCCC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21A15-CD7B-4647-A5B1-D2F4B91AADD3}" type="datetimeFigureOut">
              <a:rPr lang="en-US" smtClean="0"/>
              <a:pPr/>
              <a:t>5/22/2013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F1A8F-C93D-4573-95B0-C1FD00F1791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F1A8F-C93D-4573-95B0-C1FD00F1791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418B-7705-4D73-9BE1-00099123E976}" type="datetimeFigureOut">
              <a:rPr lang="en-ZA" smtClean="0"/>
              <a:pPr/>
              <a:t>2013/05/22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31E-E3CB-41A1-B87D-3EE0B153A63C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13802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418B-7705-4D73-9BE1-00099123E976}" type="datetimeFigureOut">
              <a:rPr lang="en-ZA" smtClean="0"/>
              <a:pPr/>
              <a:t>2013/05/22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31E-E3CB-41A1-B87D-3EE0B153A63C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0274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418B-7705-4D73-9BE1-00099123E976}" type="datetimeFigureOut">
              <a:rPr lang="en-ZA" smtClean="0"/>
              <a:pPr/>
              <a:t>2013/05/22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31E-E3CB-41A1-B87D-3EE0B153A63C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6550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418B-7705-4D73-9BE1-00099123E976}" type="datetimeFigureOut">
              <a:rPr lang="en-ZA" smtClean="0"/>
              <a:pPr/>
              <a:t>2013/05/22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31E-E3CB-41A1-B87D-3EE0B153A63C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93909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418B-7705-4D73-9BE1-00099123E976}" type="datetimeFigureOut">
              <a:rPr lang="en-ZA" smtClean="0"/>
              <a:pPr/>
              <a:t>2013/05/22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31E-E3CB-41A1-B87D-3EE0B153A63C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5519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418B-7705-4D73-9BE1-00099123E976}" type="datetimeFigureOut">
              <a:rPr lang="en-ZA" smtClean="0"/>
              <a:pPr/>
              <a:t>2013/05/22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31E-E3CB-41A1-B87D-3EE0B153A63C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37107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418B-7705-4D73-9BE1-00099123E976}" type="datetimeFigureOut">
              <a:rPr lang="en-ZA" smtClean="0"/>
              <a:pPr/>
              <a:t>2013/05/22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31E-E3CB-41A1-B87D-3EE0B153A63C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16721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418B-7705-4D73-9BE1-00099123E976}" type="datetimeFigureOut">
              <a:rPr lang="en-ZA" smtClean="0"/>
              <a:pPr/>
              <a:t>2013/05/22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31E-E3CB-41A1-B87D-3EE0B153A63C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68029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418B-7705-4D73-9BE1-00099123E976}" type="datetimeFigureOut">
              <a:rPr lang="en-ZA" smtClean="0"/>
              <a:pPr/>
              <a:t>2013/05/22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31E-E3CB-41A1-B87D-3EE0B153A63C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47025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418B-7705-4D73-9BE1-00099123E976}" type="datetimeFigureOut">
              <a:rPr lang="en-ZA" smtClean="0"/>
              <a:pPr/>
              <a:t>2013/05/22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31E-E3CB-41A1-B87D-3EE0B153A63C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12226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418B-7705-4D73-9BE1-00099123E976}" type="datetimeFigureOut">
              <a:rPr lang="en-ZA" smtClean="0"/>
              <a:pPr/>
              <a:t>2013/05/22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31E-E3CB-41A1-B87D-3EE0B153A63C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5206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418B-7705-4D73-9BE1-00099123E976}" type="datetimeFigureOut">
              <a:rPr lang="en-ZA" smtClean="0"/>
              <a:pPr/>
              <a:t>2013/05/22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7B31E-E3CB-41A1-B87D-3EE0B153A63C}" type="slidenum">
              <a:rPr lang="en-ZA" smtClean="0"/>
              <a:pPr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7852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wmf"/><Relationship Id="rId9" Type="http://schemas.openxmlformats.org/officeDocument/2006/relationships/hyperlink" Target="mailto:dbenouar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sdr.org/we/inform/events/3298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132856"/>
            <a:ext cx="7772400" cy="792087"/>
          </a:xfrm>
        </p:spPr>
        <p:txBody>
          <a:bodyPr>
            <a:noAutofit/>
          </a:bodyPr>
          <a:lstStyle/>
          <a:p>
            <a:r>
              <a:rPr lang="en-ZA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ZA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eriperi</a:t>
            </a:r>
            <a:r>
              <a:rPr lang="en-Z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Z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*: </a:t>
            </a:r>
            <a:r>
              <a:rPr lang="en-Z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Collaborative Programme in Capacity Development in Disaster Risk Reduction – Through African Universities</a:t>
            </a:r>
            <a:r>
              <a:rPr lang="en-Z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Z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Z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849888"/>
            <a:ext cx="8352928" cy="1008112"/>
          </a:xfrm>
        </p:spPr>
        <p:txBody>
          <a:bodyPr>
            <a:noAutofit/>
          </a:bodyPr>
          <a:lstStyle/>
          <a:p>
            <a:r>
              <a:rPr lang="en-ZA" sz="2800" dirty="0" smtClean="0">
                <a:solidFill>
                  <a:srgbClr val="C00000"/>
                </a:solidFill>
              </a:rPr>
              <a:t>*</a:t>
            </a:r>
            <a:r>
              <a:rPr lang="en-Z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 enhancing resilience for people exposed to risks – with a focus on active university engagement</a:t>
            </a:r>
            <a:endParaRPr lang="en-Z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3991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442" y="5121224"/>
            <a:ext cx="1798142" cy="59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0179" y="5085184"/>
            <a:ext cx="755650" cy="63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unisdr.org/assets/images/logo-unisd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1281116" cy="5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15212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2063" y="1"/>
            <a:ext cx="2801937" cy="6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"/>
            <a:ext cx="916615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539552" y="908721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Platform for Disaster Risk Reduction</a:t>
            </a:r>
          </a:p>
          <a:p>
            <a:pPr algn="ctr"/>
            <a:r>
              <a:rPr lang="en-Z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Geneva, 22 May, 2013</a:t>
            </a:r>
            <a:endParaRPr lang="en-Z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27784" y="3356992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Benouar</a:t>
            </a:r>
            <a:r>
              <a:rPr lang="en-ZA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Holloway</a:t>
            </a:r>
            <a:r>
              <a:rPr lang="en-ZA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 rot="21600000">
            <a:off x="395536" y="3933056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ZA" b="1" baseline="30000" dirty="0" smtClean="0"/>
              <a:t>1</a:t>
            </a:r>
            <a:r>
              <a:rPr lang="en-ZA" b="1" dirty="0" smtClean="0"/>
              <a:t>USTHB, Faculty of Civil </a:t>
            </a:r>
            <a:r>
              <a:rPr lang="en-ZA" b="1" dirty="0" smtClean="0"/>
              <a:t>Engineering, </a:t>
            </a:r>
            <a:r>
              <a:rPr lang="en-ZA" b="1" dirty="0" smtClean="0"/>
              <a:t>Alger, Algeria,  </a:t>
            </a:r>
            <a:r>
              <a:rPr lang="en-ZA" b="1" dirty="0" smtClean="0"/>
              <a:t>E-mail </a:t>
            </a:r>
            <a:r>
              <a:rPr lang="en-ZA" b="1" u="sng" dirty="0" smtClean="0">
                <a:hlinkClick r:id="rId9"/>
              </a:rPr>
              <a:t>dbenouar@gmail.com</a:t>
            </a:r>
            <a:endParaRPr lang="en-ZA" b="1" u="sng" dirty="0" smtClean="0"/>
          </a:p>
          <a:p>
            <a:pPr algn="ctr">
              <a:defRPr/>
            </a:pPr>
            <a:r>
              <a:rPr lang="en-ZA" b="1" baseline="30000" dirty="0" smtClean="0"/>
              <a:t>2</a:t>
            </a:r>
            <a:r>
              <a:rPr lang="en-ZA" b="1" dirty="0" smtClean="0"/>
              <a:t>Disaster Mitigation for Sustainable Livelihoods Programme, </a:t>
            </a:r>
            <a:r>
              <a:rPr lang="en-ZA" b="1" dirty="0" smtClean="0"/>
              <a:t>Stellenbosch University</a:t>
            </a:r>
            <a:r>
              <a:rPr lang="en-ZA" b="1" dirty="0" smtClean="0"/>
              <a:t>, Stellenbosch, South Africa;  E-mail:</a:t>
            </a:r>
            <a:r>
              <a:rPr lang="en-ZA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ailsaholloway@sun.ac.za</a:t>
            </a:r>
            <a:endParaRPr lang="en-ZA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76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922114"/>
          </a:xfrm>
        </p:spPr>
        <p:txBody>
          <a:bodyPr>
            <a:normAutofit/>
          </a:bodyPr>
          <a:lstStyle/>
          <a:p>
            <a:pPr algn="l"/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 risk-related masters </a:t>
            </a:r>
            <a:r>
              <a:rPr lang="en-ZA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progs</a:t>
            </a:r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 &amp; running, </a:t>
            </a:r>
            <a:r>
              <a:rPr lang="en-ZA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</a:t>
            </a:r>
            <a:endParaRPr lang="en-Z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8352928" cy="3262432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Masters DRM &amp; Sustainable Development        BDU Masters in DRM                                                     </a:t>
            </a:r>
            <a:r>
              <a:rPr lang="en-Z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Ardhi</a:t>
            </a:r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Masters in Multidisciplinary Disaster </a:t>
            </a:r>
          </a:p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Risk Management                                            </a:t>
            </a:r>
            <a:r>
              <a:rPr lang="en-Z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Tàna</a:t>
            </a:r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Magister  in DRM	        			 U. </a:t>
            </a:r>
            <a:r>
              <a:rPr lang="en-Z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Mostaganem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298" y="4365104"/>
            <a:ext cx="7528335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580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" y="14988"/>
            <a:ext cx="8568952" cy="922114"/>
          </a:xfrm>
        </p:spPr>
        <p:txBody>
          <a:bodyPr>
            <a:normAutofit/>
          </a:bodyPr>
          <a:lstStyle/>
          <a:p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Masters programmes coming on-line 2013</a:t>
            </a:r>
            <a:endParaRPr lang="en-Z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813615"/>
            <a:ext cx="8208912" cy="3046988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MSc Earthquake Engineering &amp; DRM                   USTHB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MPH in Disaster Management                          </a:t>
            </a:r>
            <a:r>
              <a:rPr lang="en-Z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Makerere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Masters in Risk Reduction &amp; Management</a:t>
            </a:r>
          </a:p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Crises in Africa                                                          GBU</a:t>
            </a:r>
          </a:p>
          <a:p>
            <a:pPr>
              <a:lnSpc>
                <a:spcPct val="150000"/>
              </a:lnSpc>
            </a:pP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Masters in Education and Development                  UDM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77072"/>
            <a:ext cx="388843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SC00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933056"/>
            <a:ext cx="4724400" cy="2924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794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143000"/>
          </a:xfrm>
        </p:spPr>
        <p:txBody>
          <a:bodyPr>
            <a:normAutofit/>
          </a:bodyPr>
          <a:lstStyle/>
          <a:p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…and insights on local risks from postgraduate research, </a:t>
            </a:r>
            <a:r>
              <a:rPr lang="en-ZA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</a:t>
            </a:r>
            <a:endParaRPr lang="en-Z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964" y="1484784"/>
            <a:ext cx="7648444" cy="954107"/>
          </a:xfrm>
          <a:prstGeom prst="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 DRR analysis  of the role of settlement planning in Dar </a:t>
            </a:r>
            <a:r>
              <a:rPr lang="en-Z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Salaam, Tanzania             (</a:t>
            </a:r>
            <a:r>
              <a:rPr lang="en-Z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Ardhi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963" y="2636912"/>
            <a:ext cx="7648445" cy="1384995"/>
          </a:xfrm>
          <a:prstGeom prst="rect">
            <a:avLst/>
          </a:prstGeom>
          <a:solidFill>
            <a:schemeClr val="accent6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Climate – induced vulnerability to food insecurity in pastoral areas of Ethiopia: case of Afar Regional State                                                                      (BDU)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964" y="4365104"/>
            <a:ext cx="391182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Transference of </a:t>
            </a:r>
            <a:r>
              <a:rPr lang="en-Z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aflatoxin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animal feeds to livestock                  (</a:t>
            </a:r>
            <a:r>
              <a:rPr lang="en-Z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K 4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70"/>
          <a:stretch/>
        </p:blipFill>
        <p:spPr bwMode="auto">
          <a:xfrm>
            <a:off x="4788024" y="4365104"/>
            <a:ext cx="3589557" cy="201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95964" y="5968530"/>
            <a:ext cx="3960959" cy="830997"/>
          </a:xfrm>
          <a:prstGeom prst="rect">
            <a:avLst/>
          </a:prstGeom>
          <a:solidFill>
            <a:srgbClr val="CCFFCC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Poor animal feed storage conditions</a:t>
            </a:r>
            <a:endParaRPr lang="en-Z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1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172" y="1039125"/>
            <a:ext cx="4261867" cy="51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435280" cy="980728"/>
          </a:xfrm>
        </p:spPr>
        <p:txBody>
          <a:bodyPr>
            <a:normAutofit fontScale="90000"/>
          </a:bodyPr>
          <a:lstStyle/>
          <a:p>
            <a:pPr algn="l"/>
            <a:r>
              <a:rPr lang="en-ZA" dirty="0"/>
              <a:t> </a:t>
            </a:r>
            <a:r>
              <a:rPr lang="en-ZA" sz="49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ZA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Growing Capacity for Commissioned Research</a:t>
            </a:r>
            <a:r>
              <a:rPr lang="en-ZA" dirty="0" smtClean="0"/>
              <a:t>	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3960440" cy="1815882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Humanitarian Trends Study for southern Africa</a:t>
            </a:r>
          </a:p>
          <a:p>
            <a:pPr algn="ctr"/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(14 countries)</a:t>
            </a:r>
          </a:p>
          <a:p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457743"/>
            <a:ext cx="3960440" cy="2677656"/>
          </a:xfrm>
          <a:prstGeom prst="rect">
            <a:avLst/>
          </a:prstGeom>
          <a:solidFill>
            <a:srgbClr val="CC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Interagency Standing Committee (RIASCO) in Southern Africa</a:t>
            </a:r>
          </a:p>
          <a:p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(UDM, </a:t>
            </a:r>
            <a:r>
              <a:rPr lang="en-Z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Tàna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SU, NWU)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995936" y="4173703"/>
            <a:ext cx="864096" cy="6480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797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93" y="-245748"/>
            <a:ext cx="8229600" cy="938444"/>
          </a:xfrm>
        </p:spPr>
        <p:txBody>
          <a:bodyPr>
            <a:normAutofit/>
          </a:bodyPr>
          <a:lstStyle/>
          <a:p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to know more?</a:t>
            </a:r>
            <a:endParaRPr lang="en-Z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3364"/>
            <a:ext cx="756285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253466"/>
            <a:ext cx="641716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… www.riskreductionafrica.org</a:t>
            </a:r>
            <a:endParaRPr lang="en-Z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63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97" y="620688"/>
            <a:ext cx="3240360" cy="1143000"/>
          </a:xfrm>
        </p:spPr>
        <p:txBody>
          <a:bodyPr>
            <a:noAutofit/>
          </a:bodyPr>
          <a:lstStyle/>
          <a:p>
            <a:r>
              <a:rPr lang="en-Z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Want to know even more?</a:t>
            </a:r>
            <a:endParaRPr lang="en-Z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0708" y="260648"/>
            <a:ext cx="429577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597" y="6093296"/>
            <a:ext cx="855166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http://www.unisdr.org/we/inform/events/32982</a:t>
            </a:r>
            <a:endParaRPr lang="en-Z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836" y="2708920"/>
            <a:ext cx="3128052" cy="2308324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Z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join us in:</a:t>
            </a:r>
          </a:p>
          <a:p>
            <a:r>
              <a:rPr lang="en-Z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 6, Level 3  Friday, 24 May</a:t>
            </a:r>
            <a:endParaRPr lang="en-Z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6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years </a:t>
            </a:r>
            <a:r>
              <a:rPr lang="en-Z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go, we argued  that …</a:t>
            </a:r>
            <a:endParaRPr lang="en-Z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6851" y="1268760"/>
            <a:ext cx="8208912" cy="4739759"/>
          </a:xfrm>
          <a:prstGeom prst="rect">
            <a:avLst/>
          </a:prstGeom>
          <a:solidFill>
            <a:srgbClr val="FFCC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‘shake-off’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barriers to scholarly engagement in the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 risk domain,  </a:t>
            </a:r>
          </a:p>
          <a:p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</a:p>
          <a:p>
            <a:pPr algn="ctr"/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legacy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reactive disaster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  that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been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historically ‘de-linked’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continent’s HED institutions…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171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57338"/>
            <a:ext cx="6767512" cy="5300662"/>
          </a:xfrm>
        </p:spPr>
        <p:txBody>
          <a:bodyPr/>
          <a:lstStyle/>
          <a:p>
            <a:pPr algn="l"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457" y="490607"/>
            <a:ext cx="8569325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also argued that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an educational perspective, the disaster risk domain 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ZA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5534" y="1844824"/>
            <a:ext cx="8280400" cy="4103688"/>
          </a:xfrm>
          <a:prstGeom prst="rect">
            <a:avLst/>
          </a:prstGeom>
          <a:solidFill>
            <a:srgbClr val="CCECFF"/>
          </a:solidFill>
          <a:ln>
            <a:solidFill>
              <a:srgbClr val="CC000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Disciplinary and multidisciplinary 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(can be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conceptualised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within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individual disciplines ,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eg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engineering or public health)</a:t>
            </a:r>
            <a:b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3200" dirty="0" smtClean="0"/>
              <a:t>			</a:t>
            </a:r>
            <a:r>
              <a:rPr 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br>
              <a:rPr 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Transdisciplinary</a:t>
            </a:r>
            <a:r>
              <a:rPr lang="en-US" sz="3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(it must integrate </a:t>
            </a:r>
            <a:r>
              <a:rPr lang="en-US" sz="32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knowledges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across</a:t>
            </a: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different disciplines) as well as …</a:t>
            </a:r>
            <a:r>
              <a:rPr 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br>
              <a:rPr lang="en-US" sz="32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… actively engage scholarship and practice</a:t>
            </a:r>
          </a:p>
        </p:txBody>
      </p:sp>
    </p:spTree>
    <p:extLst>
      <p:ext uri="{BB962C8B-B14F-4D97-AF65-F5344CB8AC3E}">
        <p14:creationId xmlns:p14="http://schemas.microsoft.com/office/powerpoint/2010/main" xmlns="" val="75075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891370"/>
            <a:ext cx="8425060" cy="5328443"/>
          </a:xfrm>
          <a:prstGeom prst="rect">
            <a:avLst/>
          </a:prstGeom>
          <a:solidFill>
            <a:srgbClr val="FFCCCC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ZA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.. </a:t>
            </a:r>
            <a:r>
              <a:rPr lang="en-ZA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it needed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ZA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Z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appropriate DRR </a:t>
            </a:r>
            <a:r>
              <a:rPr lang="en-ZA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‘knowledge management architecture</a:t>
            </a:r>
            <a:r>
              <a:rPr lang="en-Z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’ for different disciplines, languages, organisations &amp; contexts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Z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to </a:t>
            </a:r>
            <a:r>
              <a:rPr lang="en-ZA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align educational efforts </a:t>
            </a:r>
            <a:r>
              <a:rPr lang="en-Z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with those of other interest groups,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Z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but …  would not</a:t>
            </a:r>
            <a:r>
              <a:rPr lang="en-ZA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constrain responsiveness</a:t>
            </a:r>
            <a:r>
              <a:rPr lang="en-ZA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ZA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innovation</a:t>
            </a:r>
            <a:r>
              <a:rPr lang="en-ZA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ZA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prospects for sustainability.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946" y="0"/>
            <a:ext cx="1390650" cy="1762125"/>
          </a:xfrm>
          <a:prstGeom prst="rect">
            <a:avLst/>
          </a:prstGeom>
          <a:noFill/>
          <a:ln w="9525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8276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5" y="989432"/>
            <a:ext cx="5256585" cy="54887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To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mobilise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local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energies/skill in 10 African universities to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build context-specific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DRR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capabilities in: 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1600" indent="-284400" eaLnBrk="0" hangingPunct="0">
              <a:buClr>
                <a:schemeClr val="folHlink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formal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education, </a:t>
            </a:r>
          </a:p>
          <a:p>
            <a:pPr marL="742950" lvl="1" indent="-285750" eaLnBrk="0" hangingPunct="0">
              <a:buClr>
                <a:schemeClr val="folHlink"/>
              </a:buClr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short course training, </a:t>
            </a:r>
          </a:p>
          <a:p>
            <a:pPr marL="742950" lvl="1" indent="-285750" eaLnBrk="0" hangingPunct="0">
              <a:buClr>
                <a:schemeClr val="folHlink"/>
              </a:buClr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research </a:t>
            </a:r>
          </a:p>
          <a:p>
            <a:pPr marL="742950" lvl="1" indent="-285750" eaLnBrk="0" hangingPunct="0">
              <a:buClr>
                <a:schemeClr val="folHlink"/>
              </a:buClr>
              <a:buFontTx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risk and vulnerability 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</a:t>
            </a:r>
          </a:p>
          <a:p>
            <a:pPr marL="742950" lvl="1" indent="-285750" eaLnBrk="0" hangingPunct="0">
              <a:buClr>
                <a:schemeClr val="folHlink"/>
              </a:buClr>
              <a:buFontTx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policy advocacy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ts val="400"/>
              </a:spcBef>
              <a:buClr>
                <a:schemeClr val="folHlink"/>
              </a:buClr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endParaRPr lang="en-US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 eaLnBrk="0" hangingPunct="0">
              <a:spcBef>
                <a:spcPts val="400"/>
              </a:spcBef>
              <a:buClr>
                <a:schemeClr val="folHlink"/>
              </a:buClr>
              <a:defRPr/>
            </a:pP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2494"/>
            <a:ext cx="536416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led to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Periperi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4208" y="41844"/>
            <a:ext cx="2592388" cy="1727200"/>
          </a:xfrm>
          <a:ln>
            <a:solidFill>
              <a:schemeClr val="tx2"/>
            </a:solidFill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6189" y="1632561"/>
            <a:ext cx="3267075" cy="24479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33797"/>
            <a:ext cx="3390900" cy="259238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598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7128792" cy="861666"/>
          </a:xfrm>
        </p:spPr>
        <p:txBody>
          <a:bodyPr>
            <a:normAutofit fontScale="90000"/>
          </a:bodyPr>
          <a:lstStyle/>
          <a:p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now, </a:t>
            </a:r>
            <a:r>
              <a:rPr lang="en-ZA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Periperi</a:t>
            </a:r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- purposive partnership …</a:t>
            </a:r>
            <a:endParaRPr lang="en-Z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4509"/>
            <a:ext cx="4343400" cy="433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980728"/>
            <a:ext cx="4176464" cy="4431983"/>
          </a:xfrm>
          <a:prstGeom prst="rect">
            <a:avLst/>
          </a:prstGeom>
          <a:solidFill>
            <a:srgbClr val="CC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Bahir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Dar Univ. </a:t>
            </a:r>
          </a:p>
          <a:p>
            <a:pPr marL="342900" indent="-342900">
              <a:buAutoNum type="arabicPeriod"/>
            </a:pP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Makerere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Univ.</a:t>
            </a:r>
          </a:p>
          <a:p>
            <a:pPr marL="342900" indent="-342900">
              <a:buAutoNum type="arabicPeriod"/>
            </a:pP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Moi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Univ. </a:t>
            </a:r>
          </a:p>
          <a:p>
            <a:pPr marL="342900" indent="-342900">
              <a:buAutoNum type="arabicPeriod"/>
            </a:pP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Ardhi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Univ. </a:t>
            </a:r>
          </a:p>
          <a:p>
            <a:pPr marL="342900" indent="-342900">
              <a:buAutoNum type="arabicPeriod"/>
            </a:pP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Univ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Mozambique</a:t>
            </a:r>
          </a:p>
          <a:p>
            <a:pPr marL="342900" indent="-342900">
              <a:buAutoNum type="arabicPeriod"/>
            </a:pP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Univ. of Antananarivo</a:t>
            </a:r>
          </a:p>
          <a:p>
            <a:pPr marL="342900" indent="-342900">
              <a:buAutoNum type="arabicPeriod"/>
            </a:pP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Stellenbosch Univ.</a:t>
            </a:r>
          </a:p>
          <a:p>
            <a:pPr marL="342900" indent="-342900">
              <a:buAutoNum type="arabicPeriod"/>
            </a:pP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Univ. of Ghana</a:t>
            </a:r>
          </a:p>
          <a:p>
            <a:pPr marL="342900" indent="-342900">
              <a:buAutoNum type="arabicPeriod"/>
            </a:pP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Gaston Berger Univ.</a:t>
            </a:r>
          </a:p>
          <a:p>
            <a:pPr marL="342900" indent="-342900">
              <a:buAutoNum type="arabicPeriod"/>
            </a:pP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Univ. Science &amp; Technology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Houari</a:t>
            </a: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Boumediene</a:t>
            </a:r>
            <a:endParaRPr lang="en-Z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5651059"/>
            <a:ext cx="8928992" cy="584775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‘virtual centre’ for DRM capacity building in Africa</a:t>
            </a:r>
            <a:endParaRPr lang="en-Z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3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864096"/>
          </a:xfrm>
        </p:spPr>
        <p:txBody>
          <a:bodyPr>
            <a:normAutofit/>
          </a:bodyPr>
          <a:lstStyle/>
          <a:p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does </a:t>
            </a:r>
            <a:r>
              <a:rPr lang="en-ZA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Periperi</a:t>
            </a:r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 work?</a:t>
            </a:r>
            <a:endParaRPr lang="en-Z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704" y="1263451"/>
            <a:ext cx="4392488" cy="5262979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Applies core elements of applied scholarship to  disaster risk domain:</a:t>
            </a:r>
          </a:p>
          <a:p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and learning</a:t>
            </a:r>
          </a:p>
          <a:p>
            <a:pPr marL="285750" indent="-285750">
              <a:buFontTx/>
              <a:buChar char="-"/>
            </a:pPr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and innovation</a:t>
            </a:r>
          </a:p>
          <a:p>
            <a:pPr marL="285750" indent="-285750">
              <a:buFontTx/>
              <a:buChar char="-"/>
            </a:pPr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outreach or social responsiveness 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1263451"/>
            <a:ext cx="3888432" cy="1815882"/>
          </a:xfrm>
          <a:prstGeom prst="rect">
            <a:avLst/>
          </a:prstGeom>
          <a:solidFill>
            <a:srgbClr val="CCFFCC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 risk-related academic programmes</a:t>
            </a:r>
          </a:p>
          <a:p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DRM/DRR short courses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3501008"/>
            <a:ext cx="3888432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 risk related academic and commissioned research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5445224"/>
            <a:ext cx="388843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to local/national DRR policy &amp; practice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851920" y="1700808"/>
            <a:ext cx="1296144" cy="151216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51920" y="3212976"/>
            <a:ext cx="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851920" y="2852936"/>
            <a:ext cx="1152128" cy="43204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6" idx="1"/>
          </p:cNvCxnSpPr>
          <p:nvPr/>
        </p:nvCxnSpPr>
        <p:spPr>
          <a:xfrm>
            <a:off x="4211960" y="4193505"/>
            <a:ext cx="792088" cy="1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51920" y="6140634"/>
            <a:ext cx="1152128" cy="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vchasi\AppData\Local\Microsoft\Windows\Temporary Internet Files\Content.Outlook\VVD9C30U\PPU Logo (2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9493" y="18902552"/>
            <a:ext cx="1929615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04778" y="908719"/>
            <a:ext cx="6681967" cy="954107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African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universities  -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DRM practice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fields -  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Languages 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45762" y="2085268"/>
            <a:ext cx="4402701" cy="1815882"/>
          </a:xfrm>
          <a:prstGeom prst="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-45720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UNDERGRAD DEGREES</a:t>
            </a:r>
          </a:p>
          <a:p>
            <a:pPr indent="-457200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DRR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undergrad.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degrees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indent="-457200"/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380 graduates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  <a:p>
            <a:pPr indent="-457200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139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enrolled now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819" y="2060848"/>
            <a:ext cx="3658737" cy="1815882"/>
          </a:xfrm>
          <a:prstGeom prst="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POSTGRAD DEGREES</a:t>
            </a:r>
          </a:p>
          <a:p>
            <a:pPr marL="1044000" indent="-3600000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postgrad.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degrees 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44000" indent="-3600000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 graduates so far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44000" indent="-3600000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120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enrolled now 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1923" y="12421592"/>
            <a:ext cx="13875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MORE…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Masters degrees launching in 2013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more Masters degrees await approval 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6818" y="251937"/>
            <a:ext cx="8571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this entail  … and achieved since 2008</a:t>
            </a:r>
            <a:endParaRPr lang="en-Z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0636" y="4221088"/>
            <a:ext cx="3658737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SHORT COURSES</a:t>
            </a: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35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focal areas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86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short courses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2,220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practitioners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trained. 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45761" y="4192218"/>
            <a:ext cx="4402700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EVEN MORE…</a:t>
            </a:r>
          </a:p>
          <a:p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3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Masters degrees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2013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4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more Masters degrees await approval 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3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706090"/>
          </a:xfrm>
        </p:spPr>
        <p:txBody>
          <a:bodyPr>
            <a:normAutofit/>
          </a:bodyPr>
          <a:lstStyle/>
          <a:p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different  short courses, </a:t>
            </a:r>
            <a:r>
              <a:rPr lang="en-ZA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</a:t>
            </a:r>
            <a:r>
              <a:rPr lang="en-Z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n-ZA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764704"/>
            <a:ext cx="8136904" cy="3323987"/>
          </a:xfrm>
          <a:prstGeom prst="rect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GIS for Disaster Risk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                 USTHB</a:t>
            </a:r>
          </a:p>
          <a:p>
            <a:pPr>
              <a:lnSpc>
                <a:spcPct val="150000"/>
              </a:lnSpc>
            </a:pP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Food Aid to Food Security                                 BDU</a:t>
            </a:r>
          </a:p>
          <a:p>
            <a:pPr>
              <a:lnSpc>
                <a:spcPct val="150000"/>
              </a:lnSpc>
            </a:pP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Health in Complex Emergencies             </a:t>
            </a:r>
            <a:r>
              <a:rPr lang="en-Z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Makerere</a:t>
            </a:r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 to DRR in Urban Areas                      Univ. of Ghana</a:t>
            </a:r>
          </a:p>
          <a:p>
            <a:pPr>
              <a:lnSpc>
                <a:spcPct val="150000"/>
              </a:lnSpc>
            </a:pP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 Valuation Methods &amp; DRR                        </a:t>
            </a:r>
            <a:r>
              <a:rPr lang="en-Z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Tàna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Picture 1167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39495"/>
            <a:ext cx="3672408" cy="25787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7" descr="IMG_4541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2029" y="4239494"/>
            <a:ext cx="3636312" cy="25884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86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595</Words>
  <Application>Microsoft Office PowerPoint</Application>
  <PresentationFormat>Affichage à l'écran (4:3)</PresentationFormat>
  <Paragraphs>113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Office Theme</vt:lpstr>
      <vt:lpstr>Periperi U*: A Collaborative Programme in Capacity Development in Disaster Risk Reduction – Through African Universities  </vt:lpstr>
      <vt:lpstr>Two years ago, we argued  that …</vt:lpstr>
      <vt:lpstr> </vt:lpstr>
      <vt:lpstr>Diapositive 4</vt:lpstr>
      <vt:lpstr>Diapositive 5</vt:lpstr>
      <vt:lpstr>And now, Periperi U - purposive partnership …</vt:lpstr>
      <vt:lpstr>How does Periperi U work?</vt:lpstr>
      <vt:lpstr>Diapositive 8</vt:lpstr>
      <vt:lpstr>17 different  short courses, eg …</vt:lpstr>
      <vt:lpstr>Disaster risk-related masters progs up &amp; running, eg</vt:lpstr>
      <vt:lpstr>More Masters programmes coming on-line 2013</vt:lpstr>
      <vt:lpstr>…and insights on local risks from postgraduate research, eg</vt:lpstr>
      <vt:lpstr> + Growing Capacity for Commissioned Research </vt:lpstr>
      <vt:lpstr>Want to know more?</vt:lpstr>
      <vt:lpstr>Want to know even more?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Periperi U*</dc:title>
  <dc:creator>Gillian</dc:creator>
  <cp:lastModifiedBy>Djillali </cp:lastModifiedBy>
  <cp:revision>66</cp:revision>
  <dcterms:created xsi:type="dcterms:W3CDTF">2013-05-19T18:42:33Z</dcterms:created>
  <dcterms:modified xsi:type="dcterms:W3CDTF">2013-05-22T10:51:29Z</dcterms:modified>
</cp:coreProperties>
</file>